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9653F4-919A-4EA0-A61C-AD816204C1AD}">
  <a:tblStyle styleId="{6E9653F4-919A-4EA0-A61C-AD816204C1AD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5618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346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38111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9121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2486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1631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06713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8764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7943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hyperlink" Target="http://www.criticalcommons.org/Members/MCIMR/clips/pixar-and-and-the-power-of-characterization" TargetMode="External"/><Relationship Id="rId4" Type="http://schemas.openxmlformats.org/officeDocument/2006/relationships/hyperlink" Target="https://www.youtube.com/watch?v=JhItB78o_k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Shape 47"/>
          <p:cNvGrpSpPr/>
          <p:nvPr/>
        </p:nvGrpSpPr>
        <p:grpSpPr>
          <a:xfrm>
            <a:off x="152400" y="1712911"/>
            <a:ext cx="8802687" cy="4840286"/>
            <a:chOff x="152400" y="1712911"/>
            <a:chExt cx="8802687" cy="4840286"/>
          </a:xfrm>
        </p:grpSpPr>
        <p:sp>
          <p:nvSpPr>
            <p:cNvPr id="48" name="Shape 48"/>
            <p:cNvSpPr/>
            <p:nvPr/>
          </p:nvSpPr>
          <p:spPr>
            <a:xfrm>
              <a:off x="152400" y="1712911"/>
              <a:ext cx="8802686" cy="4840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49" name="Shape 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712911"/>
              <a:ext cx="8802687" cy="4840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Shape 50"/>
            <p:cNvSpPr txBox="1"/>
            <p:nvPr/>
          </p:nvSpPr>
          <p:spPr>
            <a:xfrm>
              <a:off x="381000" y="1828800"/>
              <a:ext cx="8381999" cy="4648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R="0" algn="l" rtl="0">
                <a:lnSpc>
                  <a:spcPct val="100000"/>
                </a:lnSpc>
                <a:spcBef>
                  <a:spcPts val="680"/>
                </a:spcBef>
                <a:spcAft>
                  <a:spcPts val="0"/>
                </a:spcAft>
                <a:buNone/>
              </a:pPr>
              <a:r>
                <a:rPr lang="en-US" sz="3400" u="sng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DIRECT </a:t>
              </a:r>
              <a:r>
                <a:rPr lang="en-US" sz="340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- the narrator specifically TELLS the reader what a character is like.</a:t>
              </a:r>
            </a:p>
            <a:p>
              <a:pPr marR="0" algn="l" rtl="0">
                <a:lnSpc>
                  <a:spcPct val="100000"/>
                </a:lnSpc>
                <a:spcBef>
                  <a:spcPts val="680"/>
                </a:spcBef>
                <a:spcAft>
                  <a:spcPts val="0"/>
                </a:spcAft>
                <a:buNone/>
              </a:pPr>
              <a:endParaRPr sz="3400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R="0" algn="l" rtl="0">
                <a:lnSpc>
                  <a:spcPct val="100000"/>
                </a:lnSpc>
                <a:spcBef>
                  <a:spcPts val="680"/>
                </a:spcBef>
                <a:spcAft>
                  <a:spcPts val="0"/>
                </a:spcAft>
                <a:buNone/>
              </a:pPr>
              <a:r>
                <a:rPr lang="en-US" sz="3400" u="sng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INDIRECT </a:t>
              </a:r>
              <a:r>
                <a:rPr lang="en-US" sz="340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-  the narrator SHOWS the reader something about the character.</a:t>
              </a:r>
            </a:p>
            <a:p>
              <a:pPr marR="0" algn="l" rtl="0">
                <a:lnSpc>
                  <a:spcPct val="100000"/>
                </a:lnSpc>
                <a:spcBef>
                  <a:spcPts val="68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R="0" algn="l" rtl="0">
                <a:lnSpc>
                  <a:spcPct val="100000"/>
                </a:lnSpc>
                <a:spcBef>
                  <a:spcPts val="680"/>
                </a:spcBef>
                <a:spcAft>
                  <a:spcPts val="0"/>
                </a:spcAft>
                <a:buNone/>
              </a:pPr>
              <a:r>
                <a:rPr lang="en-US" sz="34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CLIP 1</a:t>
              </a:r>
            </a:p>
            <a:p>
              <a:pPr marR="0" lvl="0" algn="l" rtl="0">
                <a:lnSpc>
                  <a:spcPct val="100000"/>
                </a:lnSpc>
                <a:spcBef>
                  <a:spcPts val="680"/>
                </a:spcBef>
                <a:spcAft>
                  <a:spcPts val="0"/>
                </a:spcAft>
                <a:buNone/>
              </a:pPr>
              <a:r>
                <a:rPr lang="en-US" sz="34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CLIP 2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Shape 51"/>
          <p:cNvGrpSpPr/>
          <p:nvPr/>
        </p:nvGrpSpPr>
        <p:grpSpPr>
          <a:xfrm>
            <a:off x="1238250" y="231775"/>
            <a:ext cx="6742112" cy="1481137"/>
            <a:chOff x="1238250" y="231775"/>
            <a:chExt cx="6742112" cy="1481137"/>
          </a:xfrm>
        </p:grpSpPr>
        <p:sp>
          <p:nvSpPr>
            <p:cNvPr id="52" name="Shape 52"/>
            <p:cNvSpPr/>
            <p:nvPr/>
          </p:nvSpPr>
          <p:spPr>
            <a:xfrm>
              <a:off x="1238250" y="231775"/>
              <a:ext cx="6742112" cy="1481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53" name="Shape 5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38250" y="231775"/>
              <a:ext cx="6742112" cy="1481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Shape 54"/>
            <p:cNvSpPr txBox="1"/>
            <p:nvPr/>
          </p:nvSpPr>
          <p:spPr>
            <a:xfrm>
              <a:off x="1295400" y="457200"/>
              <a:ext cx="6629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6000" b="0" i="0" u="none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CHARACTERIZATION</a:t>
              </a:r>
            </a:p>
          </p:txBody>
        </p:sp>
      </p:grpSp>
      <p:pic>
        <p:nvPicPr>
          <p:cNvPr id="55" name="Shape 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142999" cy="100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1000" y="0"/>
            <a:ext cx="1142999" cy="100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152400" y="1712911"/>
            <a:ext cx="8802688" cy="4840287"/>
            <a:chOff x="152400" y="1712911"/>
            <a:chExt cx="8802688" cy="4840287"/>
          </a:xfrm>
        </p:grpSpPr>
        <p:sp>
          <p:nvSpPr>
            <p:cNvPr id="62" name="Shape 62"/>
            <p:cNvSpPr/>
            <p:nvPr/>
          </p:nvSpPr>
          <p:spPr>
            <a:xfrm>
              <a:off x="152400" y="1712911"/>
              <a:ext cx="8802600" cy="4840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63" name="Shape 6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712911"/>
              <a:ext cx="8802688" cy="4840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Shape 64"/>
            <p:cNvSpPr txBox="1"/>
            <p:nvPr/>
          </p:nvSpPr>
          <p:spPr>
            <a:xfrm>
              <a:off x="381000" y="1828800"/>
              <a:ext cx="8381999" cy="4648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3400" b="1" i="0" u="sng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 do we learn about characters in a story</a:t>
              </a:r>
              <a:r>
                <a:rPr lang="en-US" sz="3400" b="1" i="0" u="none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68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Calibri"/>
                <a:buAutoNum type="arabicPeriod"/>
              </a:pPr>
              <a:r>
                <a:rPr lang="en-US" sz="34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Physical appearance - </a:t>
              </a:r>
              <a:r>
                <a:rPr lang="en-US" sz="3400" b="0" i="0" u="none" strike="noStrike" cap="none" baseline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INDIRECT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68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Calibri"/>
                <a:buAutoNum type="arabicPeriod"/>
              </a:pPr>
              <a:r>
                <a:rPr lang="en-US" sz="34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What the character says to him/herself and to other characters</a:t>
              </a:r>
              <a:r>
                <a:rPr lang="en-US" sz="3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en-US" sz="3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INDIRECT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68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Calibri"/>
                <a:buAutoNum type="arabicPeriod"/>
              </a:pPr>
              <a:r>
                <a:rPr lang="en-US" sz="34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What the character does – Sometimes actions speak louder than words! - </a:t>
              </a:r>
              <a:r>
                <a:rPr lang="en-US" sz="3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INDIRECT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68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Calibri"/>
                <a:buAutoNum type="arabicPeriod"/>
              </a:pPr>
              <a:r>
                <a:rPr lang="en-US" sz="34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What </a:t>
              </a:r>
              <a:r>
                <a:rPr lang="en-US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narrator or other character</a:t>
              </a:r>
              <a:r>
                <a:rPr lang="en-US" sz="34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 say about the character -</a:t>
              </a:r>
              <a:r>
                <a:rPr lang="en-US"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DIRECT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000" y="0"/>
            <a:ext cx="1142999" cy="1000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Shape 66"/>
          <p:cNvGrpSpPr/>
          <p:nvPr/>
        </p:nvGrpSpPr>
        <p:grpSpPr>
          <a:xfrm>
            <a:off x="1238250" y="231775"/>
            <a:ext cx="6742200" cy="1481137"/>
            <a:chOff x="1238250" y="231775"/>
            <a:chExt cx="6742200" cy="1481137"/>
          </a:xfrm>
        </p:grpSpPr>
        <p:sp>
          <p:nvSpPr>
            <p:cNvPr id="67" name="Shape 67"/>
            <p:cNvSpPr/>
            <p:nvPr/>
          </p:nvSpPr>
          <p:spPr>
            <a:xfrm>
              <a:off x="1238250" y="231775"/>
              <a:ext cx="6742200" cy="14810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68" name="Shape 6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38250" y="231775"/>
              <a:ext cx="6742112" cy="1481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Shape 69"/>
            <p:cNvSpPr txBox="1"/>
            <p:nvPr/>
          </p:nvSpPr>
          <p:spPr>
            <a:xfrm>
              <a:off x="1295400" y="457200"/>
              <a:ext cx="6629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6000" b="0" i="0" u="none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CHARACTERIZATION</a:t>
              </a:r>
            </a:p>
          </p:txBody>
        </p:sp>
      </p:grp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42999" cy="100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Shape 75"/>
          <p:cNvGrpSpPr/>
          <p:nvPr/>
        </p:nvGrpSpPr>
        <p:grpSpPr>
          <a:xfrm>
            <a:off x="1085850" y="-36511"/>
            <a:ext cx="6894512" cy="1255712"/>
            <a:chOff x="1085850" y="-36511"/>
            <a:chExt cx="6894512" cy="1255712"/>
          </a:xfrm>
        </p:grpSpPr>
        <p:sp>
          <p:nvSpPr>
            <p:cNvPr id="76" name="Shape 76"/>
            <p:cNvSpPr/>
            <p:nvPr/>
          </p:nvSpPr>
          <p:spPr>
            <a:xfrm>
              <a:off x="1085850" y="-36511"/>
              <a:ext cx="6894511" cy="1255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77" name="Shape 7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85850" y="-36511"/>
              <a:ext cx="6894512" cy="12557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Shape 78"/>
            <p:cNvSpPr txBox="1"/>
            <p:nvPr/>
          </p:nvSpPr>
          <p:spPr>
            <a:xfrm>
              <a:off x="1143000" y="0"/>
              <a:ext cx="67818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6000" b="1" i="0" u="none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APPEARANCE</a:t>
              </a:r>
            </a:p>
          </p:txBody>
        </p:sp>
      </p:grpSp>
      <p:grpSp>
        <p:nvGrpSpPr>
          <p:cNvPr id="79" name="Shape 79"/>
          <p:cNvGrpSpPr/>
          <p:nvPr/>
        </p:nvGrpSpPr>
        <p:grpSpPr>
          <a:xfrm>
            <a:off x="323850" y="1176337"/>
            <a:ext cx="8496299" cy="4840286"/>
            <a:chOff x="323850" y="1176337"/>
            <a:chExt cx="8496299" cy="4840286"/>
          </a:xfrm>
        </p:grpSpPr>
        <p:sp>
          <p:nvSpPr>
            <p:cNvPr id="80" name="Shape 80"/>
            <p:cNvSpPr/>
            <p:nvPr/>
          </p:nvSpPr>
          <p:spPr>
            <a:xfrm>
              <a:off x="323850" y="1176337"/>
              <a:ext cx="8496299" cy="4840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81" name="Shape 8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3850" y="1176337"/>
              <a:ext cx="8496299" cy="4840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Shape 82"/>
            <p:cNvSpPr txBox="1"/>
            <p:nvPr/>
          </p:nvSpPr>
          <p:spPr>
            <a:xfrm>
              <a:off x="381000" y="1295400"/>
              <a:ext cx="8381999" cy="4648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3400" b="1" i="0" u="none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What would you infer about this character from her appearance?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1600" y="2438400"/>
            <a:ext cx="6629399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Shape 88"/>
          <p:cNvGrpSpPr/>
          <p:nvPr/>
        </p:nvGrpSpPr>
        <p:grpSpPr>
          <a:xfrm>
            <a:off x="1085850" y="-36511"/>
            <a:ext cx="6894512" cy="1255712"/>
            <a:chOff x="1085850" y="-36511"/>
            <a:chExt cx="6894512" cy="1255712"/>
          </a:xfrm>
        </p:grpSpPr>
        <p:sp>
          <p:nvSpPr>
            <p:cNvPr id="89" name="Shape 89"/>
            <p:cNvSpPr/>
            <p:nvPr/>
          </p:nvSpPr>
          <p:spPr>
            <a:xfrm>
              <a:off x="1085850" y="-36511"/>
              <a:ext cx="6894511" cy="1255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90" name="Shape 9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85850" y="-36511"/>
              <a:ext cx="6894512" cy="12557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Shape 91"/>
            <p:cNvSpPr txBox="1"/>
            <p:nvPr/>
          </p:nvSpPr>
          <p:spPr>
            <a:xfrm>
              <a:off x="1143000" y="0"/>
              <a:ext cx="67818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6000" b="1" i="0" u="none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APPEARANCE</a:t>
              </a:r>
            </a:p>
          </p:txBody>
        </p:sp>
      </p:grpSp>
      <p:grpSp>
        <p:nvGrpSpPr>
          <p:cNvPr id="92" name="Shape 92"/>
          <p:cNvGrpSpPr/>
          <p:nvPr/>
        </p:nvGrpSpPr>
        <p:grpSpPr>
          <a:xfrm>
            <a:off x="323850" y="1206500"/>
            <a:ext cx="8496299" cy="4810124"/>
            <a:chOff x="323850" y="1206500"/>
            <a:chExt cx="8496299" cy="4810124"/>
          </a:xfrm>
        </p:grpSpPr>
        <p:sp>
          <p:nvSpPr>
            <p:cNvPr id="93" name="Shape 93"/>
            <p:cNvSpPr/>
            <p:nvPr/>
          </p:nvSpPr>
          <p:spPr>
            <a:xfrm>
              <a:off x="323850" y="1206500"/>
              <a:ext cx="8496299" cy="4810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94" name="Shape 9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3850" y="1206500"/>
              <a:ext cx="8496299" cy="4810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Shape 95"/>
            <p:cNvSpPr txBox="1"/>
            <p:nvPr/>
          </p:nvSpPr>
          <p:spPr>
            <a:xfrm>
              <a:off x="381000" y="1295400"/>
              <a:ext cx="8381999" cy="4648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2800" b="1" i="0" u="none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 about now? Does the change her physical appearance indicate something about the character?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0600" y="2455861"/>
            <a:ext cx="7086599" cy="4402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Shape 101"/>
          <p:cNvGrpSpPr/>
          <p:nvPr/>
        </p:nvGrpSpPr>
        <p:grpSpPr>
          <a:xfrm>
            <a:off x="1085850" y="-36511"/>
            <a:ext cx="6894512" cy="1255712"/>
            <a:chOff x="1085850" y="-36511"/>
            <a:chExt cx="6894512" cy="1255712"/>
          </a:xfrm>
        </p:grpSpPr>
        <p:sp>
          <p:nvSpPr>
            <p:cNvPr id="102" name="Shape 102"/>
            <p:cNvSpPr/>
            <p:nvPr/>
          </p:nvSpPr>
          <p:spPr>
            <a:xfrm>
              <a:off x="1085850" y="-36511"/>
              <a:ext cx="6894511" cy="1255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03" name="Shape 10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85850" y="-36511"/>
              <a:ext cx="6894512" cy="12557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Shape 104"/>
            <p:cNvSpPr txBox="1"/>
            <p:nvPr/>
          </p:nvSpPr>
          <p:spPr>
            <a:xfrm>
              <a:off x="1143000" y="0"/>
              <a:ext cx="67818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4800" b="1" i="0" u="none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WHAT CHARACTERS SAY</a:t>
              </a:r>
            </a:p>
          </p:txBody>
        </p:sp>
      </p:grpSp>
      <p:grpSp>
        <p:nvGrpSpPr>
          <p:cNvPr id="105" name="Shape 105"/>
          <p:cNvGrpSpPr/>
          <p:nvPr/>
        </p:nvGrpSpPr>
        <p:grpSpPr>
          <a:xfrm>
            <a:off x="201611" y="1206500"/>
            <a:ext cx="8656637" cy="4810124"/>
            <a:chOff x="201611" y="1206500"/>
            <a:chExt cx="8656637" cy="4810124"/>
          </a:xfrm>
        </p:grpSpPr>
        <p:sp>
          <p:nvSpPr>
            <p:cNvPr id="106" name="Shape 106"/>
            <p:cNvSpPr/>
            <p:nvPr/>
          </p:nvSpPr>
          <p:spPr>
            <a:xfrm>
              <a:off x="201611" y="1206500"/>
              <a:ext cx="8656637" cy="4810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07" name="Shape 10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1611" y="1206500"/>
              <a:ext cx="8656636" cy="4810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Shape 108"/>
            <p:cNvSpPr txBox="1"/>
            <p:nvPr/>
          </p:nvSpPr>
          <p:spPr>
            <a:xfrm>
              <a:off x="381000" y="1295400"/>
              <a:ext cx="8381999" cy="4648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3600" b="1" i="0" u="none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What does this quote reveal about his character?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3000" b="1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President Snow: </a:t>
              </a:r>
              <a:r>
                <a:rPr lang="en-US" sz="3000" b="0" i="1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Hope, it is the only thing stronger than fear. A little hope is effective, a lot of hope is dangerous. A spark is fine, as long as      it's contained.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2400" b="1" i="0" u="none" strike="noStrike" cap="none" baseline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Seneca Crane: </a:t>
              </a:r>
              <a:r>
                <a:rPr lang="en-US" sz="2400" b="0" i="1" u="none" strike="noStrike" cap="none" baseline="0">
                  <a:solidFill>
                    <a:srgbClr val="FFFF99"/>
                  </a:solidFill>
                  <a:latin typeface="Calibri"/>
                  <a:ea typeface="Calibri"/>
                  <a:cs typeface="Calibri"/>
                  <a:sym typeface="Calibri"/>
                </a:rPr>
                <a:t>So...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3000" b="1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President Snow:</a:t>
              </a:r>
              <a:r>
                <a:rPr lang="en-US" sz="30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000" b="0" i="1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So, contain it!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7637" y="3429000"/>
            <a:ext cx="2370137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Shape 114"/>
          <p:cNvGrpSpPr/>
          <p:nvPr/>
        </p:nvGrpSpPr>
        <p:grpSpPr>
          <a:xfrm>
            <a:off x="1085850" y="-36511"/>
            <a:ext cx="6894512" cy="1255712"/>
            <a:chOff x="1085850" y="-36511"/>
            <a:chExt cx="6894512" cy="1255712"/>
          </a:xfrm>
        </p:grpSpPr>
        <p:sp>
          <p:nvSpPr>
            <p:cNvPr id="115" name="Shape 115"/>
            <p:cNvSpPr/>
            <p:nvPr/>
          </p:nvSpPr>
          <p:spPr>
            <a:xfrm>
              <a:off x="1085850" y="-36511"/>
              <a:ext cx="6894511" cy="1255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16" name="Shape 1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85850" y="-36511"/>
              <a:ext cx="6894512" cy="12557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Shape 117"/>
            <p:cNvSpPr txBox="1"/>
            <p:nvPr/>
          </p:nvSpPr>
          <p:spPr>
            <a:xfrm>
              <a:off x="1143000" y="0"/>
              <a:ext cx="67818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6000" b="1" i="0" u="none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ACTIONS</a:t>
              </a:r>
            </a:p>
          </p:txBody>
        </p:sp>
      </p:grpSp>
      <p:grpSp>
        <p:nvGrpSpPr>
          <p:cNvPr id="118" name="Shape 118"/>
          <p:cNvGrpSpPr/>
          <p:nvPr/>
        </p:nvGrpSpPr>
        <p:grpSpPr>
          <a:xfrm>
            <a:off x="171450" y="1206500"/>
            <a:ext cx="8704262" cy="4810124"/>
            <a:chOff x="171450" y="1206500"/>
            <a:chExt cx="8704262" cy="4810124"/>
          </a:xfrm>
        </p:grpSpPr>
        <p:sp>
          <p:nvSpPr>
            <p:cNvPr id="119" name="Shape 119"/>
            <p:cNvSpPr/>
            <p:nvPr/>
          </p:nvSpPr>
          <p:spPr>
            <a:xfrm>
              <a:off x="171450" y="1206500"/>
              <a:ext cx="8704261" cy="4810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20" name="Shape 1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450" y="1206500"/>
              <a:ext cx="8704262" cy="4810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Shape 121"/>
            <p:cNvSpPr txBox="1"/>
            <p:nvPr/>
          </p:nvSpPr>
          <p:spPr>
            <a:xfrm>
              <a:off x="381000" y="1295400"/>
              <a:ext cx="8381999" cy="4648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3600" b="1" i="0" u="none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What does the underlined action reveal about Katniss?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3200" b="1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Katniss: </a:t>
              </a:r>
              <a:r>
                <a:rPr lang="en-US" sz="3200" b="0" i="1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Unexpectedly, Rue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3200" b="0" i="1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throws her arms around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3200" b="0" i="1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me. </a:t>
              </a:r>
              <a:r>
                <a:rPr lang="en-US" sz="3200" b="1" i="1" u="sng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 only hesitate a moment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3200" b="1" i="1" u="sng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before I hug her back</a:t>
              </a:r>
              <a:r>
                <a:rPr lang="en-US" sz="3200" b="0" i="1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. 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5000" y="2743200"/>
            <a:ext cx="3124200" cy="37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Shape 127"/>
          <p:cNvGrpSpPr/>
          <p:nvPr/>
        </p:nvGrpSpPr>
        <p:grpSpPr>
          <a:xfrm>
            <a:off x="1085850" y="-225425"/>
            <a:ext cx="6894512" cy="1481137"/>
            <a:chOff x="1085850" y="-225425"/>
            <a:chExt cx="6894512" cy="1481137"/>
          </a:xfrm>
        </p:grpSpPr>
        <p:sp>
          <p:nvSpPr>
            <p:cNvPr id="128" name="Shape 128"/>
            <p:cNvSpPr/>
            <p:nvPr/>
          </p:nvSpPr>
          <p:spPr>
            <a:xfrm>
              <a:off x="1085850" y="-225425"/>
              <a:ext cx="6894511" cy="1481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29" name="Shape 1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85850" y="-225425"/>
              <a:ext cx="6894512" cy="1481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Shape 130"/>
            <p:cNvSpPr txBox="1"/>
            <p:nvPr/>
          </p:nvSpPr>
          <p:spPr>
            <a:xfrm>
              <a:off x="1143000" y="0"/>
              <a:ext cx="67818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4000" b="1" i="0" u="none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WHAT IS SAID </a:t>
              </a:r>
              <a:r>
                <a:rPr lang="en-US" sz="4000" b="1" i="0" u="sng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ABOUT</a:t>
              </a:r>
              <a:r>
                <a:rPr lang="en-US" sz="4000" b="1" i="0" u="none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 A CHARACTER</a:t>
              </a:r>
            </a:p>
          </p:txBody>
        </p:sp>
      </p:grpSp>
      <p:grpSp>
        <p:nvGrpSpPr>
          <p:cNvPr id="131" name="Shape 131"/>
          <p:cNvGrpSpPr/>
          <p:nvPr/>
        </p:nvGrpSpPr>
        <p:grpSpPr>
          <a:xfrm>
            <a:off x="139700" y="1206500"/>
            <a:ext cx="8680450" cy="4810124"/>
            <a:chOff x="139700" y="1206500"/>
            <a:chExt cx="8680450" cy="4810124"/>
          </a:xfrm>
        </p:grpSpPr>
        <p:sp>
          <p:nvSpPr>
            <p:cNvPr id="132" name="Shape 132"/>
            <p:cNvSpPr/>
            <p:nvPr/>
          </p:nvSpPr>
          <p:spPr>
            <a:xfrm>
              <a:off x="139700" y="1206500"/>
              <a:ext cx="8680450" cy="4810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33" name="Shape 1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9700" y="1206500"/>
              <a:ext cx="8680450" cy="4810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Shape 134"/>
            <p:cNvSpPr txBox="1"/>
            <p:nvPr/>
          </p:nvSpPr>
          <p:spPr>
            <a:xfrm>
              <a:off x="381000" y="1295400"/>
              <a:ext cx="8381999" cy="4648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3600" b="1" i="0" u="none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What does this quote reveal about </a:t>
              </a:r>
              <a:r>
                <a:rPr lang="en-US" sz="3600" b="1" i="0" u="sng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Haymitch</a:t>
              </a:r>
              <a:r>
                <a:rPr lang="en-US" sz="3600" b="1" i="0" u="none" strike="noStrike" cap="none" baseline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72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3600" b="1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Katniss:</a:t>
              </a:r>
              <a:r>
                <a:rPr lang="en-US" sz="36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600" b="0" i="1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With all that alcohol in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72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3600" b="0" i="1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him </a:t>
              </a:r>
              <a:r>
                <a:rPr lang="en-US" sz="36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[Haymitch]</a:t>
              </a:r>
              <a:r>
                <a:rPr lang="en-US" sz="3600" b="0" i="1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, it’s probably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72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3600" b="0" i="1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not</a:t>
              </a:r>
              <a:r>
                <a:rPr lang="en-US">
                  <a:solidFill>
                    <a:srgbClr val="FFFFFF"/>
                  </a:solidFill>
                </a:rPr>
                <a:t> </a:t>
              </a:r>
              <a:r>
                <a:rPr lang="en-US" sz="3600" b="0" i="1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advisable to have him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72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3600" b="0" i="1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around an open flame.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720"/>
                </a:spcBef>
                <a:spcAft>
                  <a:spcPts val="0"/>
                </a:spcAft>
                <a:buClr>
                  <a:srgbClr val="FFFF00"/>
                </a:buClr>
                <a:buFont typeface="Calibri"/>
                <a:buNone/>
              </a:pPr>
              <a:endParaRPr sz="36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1175" y="3642325"/>
            <a:ext cx="2962274" cy="29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Shape 140"/>
          <p:cNvGrpSpPr/>
          <p:nvPr/>
        </p:nvGrpSpPr>
        <p:grpSpPr>
          <a:xfrm>
            <a:off x="1124700" y="-225425"/>
            <a:ext cx="6894599" cy="1481137"/>
            <a:chOff x="1085850" y="-225425"/>
            <a:chExt cx="6894599" cy="1481137"/>
          </a:xfrm>
        </p:grpSpPr>
        <p:sp>
          <p:nvSpPr>
            <p:cNvPr id="141" name="Shape 141"/>
            <p:cNvSpPr/>
            <p:nvPr/>
          </p:nvSpPr>
          <p:spPr>
            <a:xfrm>
              <a:off x="1085850" y="-225425"/>
              <a:ext cx="6894599" cy="14810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42" name="Shape 1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85850" y="-225425"/>
              <a:ext cx="6894511" cy="1481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Shape 143"/>
            <p:cNvSpPr txBox="1"/>
            <p:nvPr/>
          </p:nvSpPr>
          <p:spPr>
            <a:xfrm>
              <a:off x="1143000" y="0"/>
              <a:ext cx="67818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lang="en-US" sz="40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CHARACTER TRAITS</a:t>
              </a:r>
            </a:p>
          </p:txBody>
        </p:sp>
      </p:grpSp>
      <p:graphicFrame>
        <p:nvGraphicFramePr>
          <p:cNvPr id="144" name="Shape 144"/>
          <p:cNvGraphicFramePr/>
          <p:nvPr/>
        </p:nvGraphicFramePr>
        <p:xfrm>
          <a:off x="1134962" y="10612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{6E9653F4-919A-4EA0-A61C-AD816204C1AD}</a:tableStyleId>
              </a:tblPr>
              <a:tblGrid>
                <a:gridCol w="3428725"/>
                <a:gridCol w="3445350"/>
              </a:tblGrid>
              <a:tr h="270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Internal </a:t>
                      </a:r>
                      <a:r>
                        <a:rPr lang="en-US" sz="1800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(can’t see)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External </a:t>
                      </a:r>
                      <a:r>
                        <a:rPr lang="en-US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(can see)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Dangerous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Cute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Curious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Tall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Fearless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Doctor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Studious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Athlete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Cheerful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Ugly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Adventurous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Smelly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Determined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American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Talented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Large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Restless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Blonde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Loving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Wealthy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Brave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Well-dressed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On-screen Show (4:3)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Verdana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Hawk, Tammy R.</dc:creator>
  <cp:lastModifiedBy>Hawk, Tammy R.</cp:lastModifiedBy>
  <cp:revision>1</cp:revision>
  <dcterms:modified xsi:type="dcterms:W3CDTF">2015-09-14T17:31:46Z</dcterms:modified>
</cp:coreProperties>
</file>